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2" r:id="rId3"/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503fbdc0_1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1f503fbdc0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81a2ee5c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5181a2ee5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a6f6b4997_9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5a6f6b4997_9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a6f6b4997_9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a6f6b4997_9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a6f6b4997_9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a6f6b4997_9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503fbdc0_1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1f503fbdc0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f503fbdc0_1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f503fbdc0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a6f6b4997_9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a6f6b4997_9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a6f6b4997_9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a6f6b4997_9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503fbdc0_1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f503fbdc0_1_15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503fbdc0_1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f503fbdc0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81a2ee5c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5181a2ee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a6f6b4997_9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a6f6b4997_9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503fbdc0_1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1f503fbdc0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503fbdc0_1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f503fbdc0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503fbdc0_1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f503fbdc0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chemeClr val="dk1"/>
                </a:solidFill>
              </a:rPr>
              <a:t>Thinking about “just in time ordering”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771c887b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771c887b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503fbdc0_1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1f503fbdc0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and intro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SU_Horiz_RGB_Digital_MaroonGold.png"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068" y="187047"/>
            <a:ext cx="3844970" cy="10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ld chapter break or bold statement gold">
  <p:cSld name="Gold chapter break or bold statement gold">
    <p:bg>
      <p:bgPr>
        <a:solidFill>
          <a:schemeClr val="accen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ld chapter break or bold statement gold 2">
  <p:cSld name="Gold chapter break or bold statement gold_2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ld chapter break or bold statement gold 1">
  <p:cSld name="Gold chapter break or bold statement gold_1">
    <p:bg>
      <p:bgPr>
        <a:solidFill>
          <a:schemeClr val="accen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break bar">
  <p:cSld name="Chapter break ba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break maroon bar">
  <p:cSld name="Chapter break maroon ba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3 column 1">
  <p:cSld name="Headline with 3 colum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text 1">
  <p:cSld name="TITLE_ONL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311699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 title and description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265500" y="393025"/>
            <a:ext cx="48438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subTitle"/>
          </p:nvPr>
        </p:nvSpPr>
        <p:spPr>
          <a:xfrm>
            <a:off x="5451275" y="571350"/>
            <a:ext cx="29046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Intro Option 2">
  <p:cSld name="Cover Intro Option 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" type="subTitle"/>
          </p:nvPr>
        </p:nvSpPr>
        <p:spPr>
          <a:xfrm>
            <a:off x="3606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" name="Google Shape;7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375" y="3799423"/>
            <a:ext cx="34647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and intro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ctrTitle"/>
          </p:nvPr>
        </p:nvSpPr>
        <p:spPr>
          <a:xfrm>
            <a:off x="311708" y="21161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21"/>
          <p:cNvSpPr txBox="1"/>
          <p:nvPr>
            <p:ph idx="1" type="subTitle"/>
          </p:nvPr>
        </p:nvSpPr>
        <p:spPr>
          <a:xfrm>
            <a:off x="311700" y="4205725"/>
            <a:ext cx="8151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SU_Horiz_RGB_Digital_MaroonGold.png" id="75" name="Google Shape;7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5068" y="187047"/>
            <a:ext cx="3845100" cy="10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break agenda">
  <p:cSld name="Custom Layout 1 1_1">
    <p:bg>
      <p:bgPr>
        <a:solidFill>
          <a:srgbClr val="0000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3664990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>
              <a:solidFill>
                <a:schemeClr val="accent1"/>
              </a:solidFill>
            </a:endParaRP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ld chapter break or bold statement gold">
  <p:cSld name="Gold chapter break or bold statement gold"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break agenda">
  <p:cSld name="Chapter break agenda"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0" name="Google Shape;80;p23"/>
          <p:cNvSpPr txBox="1"/>
          <p:nvPr/>
        </p:nvSpPr>
        <p:spPr>
          <a:xfrm>
            <a:off x="3664989" y="371598"/>
            <a:ext cx="1057200" cy="3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" sz="22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/>
          </a:p>
        </p:txBody>
      </p:sp>
      <p:sp>
        <p:nvSpPr>
          <p:cNvPr id="81" name="Google Shape;81;p23"/>
          <p:cNvSpPr txBox="1"/>
          <p:nvPr>
            <p:ph idx="1" type="subTitle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break bar">
  <p:cSld name="Chapter break ba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4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pter break maroon bar">
  <p:cSld name="Chapter break maroon ba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/>
          <p:nvPr/>
        </p:nvSpPr>
        <p:spPr>
          <a:xfrm>
            <a:off x="0" y="13144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5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3 column 1">
  <p:cSld name="Headline with 3 column 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  <a:highlight>
                  <a:schemeClr val="accent1"/>
                </a:highlight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  <a:highlight>
                  <a:schemeClr val="accent1"/>
                </a:highlight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  <a:highlight>
                  <a:schemeClr val="accent1"/>
                </a:highlight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  <a:highlight>
                  <a:schemeClr val="accent1"/>
                </a:highlight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  <a:highlight>
                  <a:schemeClr val="accent1"/>
                </a:highlight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  <a:highlight>
                  <a:schemeClr val="accent1"/>
                </a:highlight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  <a:highlight>
                  <a:schemeClr val="accent1"/>
                </a:highlight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6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6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text 1">
  <p:cSld name="Headline with text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27"/>
          <p:cNvSpPr txBox="1"/>
          <p:nvPr>
            <p:ph idx="1" type="body"/>
          </p:nvPr>
        </p:nvSpPr>
        <p:spPr>
          <a:xfrm>
            <a:off x="311698" y="1204825"/>
            <a:ext cx="7820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Custom Layout 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29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text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30"/>
          <p:cNvSpPr txBox="1"/>
          <p:nvPr>
            <p:ph idx="1" type="body"/>
          </p:nvPr>
        </p:nvSpPr>
        <p:spPr>
          <a:xfrm>
            <a:off x="100575" y="1204825"/>
            <a:ext cx="8031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3 column">
  <p:cSld name="Headline with 3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31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31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31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text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0575" y="1204825"/>
            <a:ext cx="8031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 Layout 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>
            <p:ph idx="1" type="subTitle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32"/>
          <p:cNvSpPr txBox="1"/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ll out plus image">
  <p:cSld name="Call out plus ima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/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ll out plus image 1">
  <p:cSld name="Call out plus image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/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ld chapter break or bold statement gold 2">
  <p:cSld name="Gold chapter break or bold statement gold 2">
    <p:bg>
      <p:bgPr>
        <a:solidFill>
          <a:schemeClr val="accen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5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35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old chapter break or bold statement gold 1">
  <p:cSld name="Gold chapter break or bold statement gold 1">
    <p:bg>
      <p:bgPr>
        <a:solidFill>
          <a:schemeClr val="accen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 txBox="1"/>
          <p:nvPr>
            <p:ph type="title"/>
          </p:nvPr>
        </p:nvSpPr>
        <p:spPr>
          <a:xfrm>
            <a:off x="311700" y="826025"/>
            <a:ext cx="624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6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6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with 3 column">
  <p:cSld name="1_Title only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6215500" y="11630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3274550" y="118466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3" type="body"/>
          </p:nvPr>
        </p:nvSpPr>
        <p:spPr>
          <a:xfrm>
            <a:off x="405375" y="1204825"/>
            <a:ext cx="24036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311700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3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ll out plus image">
  <p:cSld name="CUSTOM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218900" y="228975"/>
            <a:ext cx="1860300" cy="233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/>
        </p:nvSpPr>
        <p:spPr>
          <a:xfrm>
            <a:off x="4572000" y="-134650"/>
            <a:ext cx="4572000" cy="52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CUSTOM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6" name="Google Shape;36;p9"/>
          <p:cNvSpPr/>
          <p:nvPr/>
        </p:nvSpPr>
        <p:spPr>
          <a:xfrm>
            <a:off x="-19225" y="1760200"/>
            <a:ext cx="9163200" cy="34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Intro Option 2">
  <p:cSld name="Cover Intro Option 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311700" y="128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" type="subTitle"/>
          </p:nvPr>
        </p:nvSpPr>
        <p:spPr>
          <a:xfrm>
            <a:off x="436825" y="1005325"/>
            <a:ext cx="7508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7375" y="3799424"/>
            <a:ext cx="34647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pollev.com/noelt67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/>
          <p:nvPr>
            <p:ph type="title"/>
          </p:nvPr>
        </p:nvSpPr>
        <p:spPr>
          <a:xfrm>
            <a:off x="311700" y="1130825"/>
            <a:ext cx="85206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800"/>
              <a:t>Empower Lunch Session </a:t>
            </a:r>
            <a:endParaRPr sz="4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4800"/>
              <a:t>IT Catalog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highlight>
                  <a:srgbClr val="FFC000"/>
                </a:highlight>
              </a:rPr>
              <a:t>Catalog MVP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6"/>
          <p:cNvSpPr txBox="1"/>
          <p:nvPr/>
        </p:nvSpPr>
        <p:spPr>
          <a:xfrm>
            <a:off x="552775" y="2363400"/>
            <a:ext cx="2860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grouping of offerings by services &amp; service categories</a:t>
            </a:r>
            <a:r>
              <a:rPr lang="en"/>
              <a:t>.</a:t>
            </a:r>
            <a:endParaRPr/>
          </a:p>
        </p:txBody>
      </p:sp>
      <p:pic>
        <p:nvPicPr>
          <p:cNvPr id="181" name="Google Shape;1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700" y="885487"/>
            <a:ext cx="5163602" cy="32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highlight>
                  <a:srgbClr val="FFC000"/>
                </a:highlight>
              </a:rPr>
              <a:t>Catalog MVP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7"/>
          <p:cNvSpPr txBox="1"/>
          <p:nvPr/>
        </p:nvSpPr>
        <p:spPr>
          <a:xfrm>
            <a:off x="552775" y="2363400"/>
            <a:ext cx="2860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Descriptions of the services with a comparison of offerings and features. </a:t>
            </a:r>
            <a:endParaRPr/>
          </a:p>
        </p:txBody>
      </p:sp>
      <p:pic>
        <p:nvPicPr>
          <p:cNvPr id="188" name="Google Shape;1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750" y="815100"/>
            <a:ext cx="5426225" cy="366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25" y="152400"/>
            <a:ext cx="8593276" cy="48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25" y="152400"/>
            <a:ext cx="8575976" cy="48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0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Our Catalog Future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1"/>
          <p:cNvSpPr txBox="1"/>
          <p:nvPr>
            <p:ph type="title"/>
          </p:nvPr>
        </p:nvSpPr>
        <p:spPr>
          <a:xfrm>
            <a:off x="381837" y="1600200"/>
            <a:ext cx="81129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How to Help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00" y="152400"/>
            <a:ext cx="8653900" cy="486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00" y="152400"/>
            <a:ext cx="8524000" cy="47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Discussion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 txBox="1"/>
          <p:nvPr>
            <p:ph type="title"/>
          </p:nvPr>
        </p:nvSpPr>
        <p:spPr>
          <a:xfrm>
            <a:off x="464100" y="2045225"/>
            <a:ext cx="278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5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34" name="Google Shape;134;p38"/>
          <p:cNvSpPr txBox="1"/>
          <p:nvPr>
            <p:ph idx="1" type="subTitle"/>
          </p:nvPr>
        </p:nvSpPr>
        <p:spPr>
          <a:xfrm>
            <a:off x="4925925" y="1039900"/>
            <a:ext cx="3589500" cy="27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Introductions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Catalogs: Old and New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Catalogs: Our future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to Help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Q&amp;A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/>
          <p:nvPr/>
        </p:nvSpPr>
        <p:spPr>
          <a:xfrm>
            <a:off x="368300" y="1589550"/>
            <a:ext cx="84639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 u="sng">
                <a:solidFill>
                  <a:srgbClr val="3C749E"/>
                </a:solidFill>
                <a:highlight>
                  <a:srgbClr val="FFFFFF"/>
                </a:highlight>
                <a:hlinkClick r:id="rId3"/>
              </a:rPr>
              <a:t>PollEv.com/noelt672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0" name="Google Shape;1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>
                <a:highlight>
                  <a:srgbClr val="FFC000"/>
                </a:highlight>
              </a:rPr>
              <a:t>Polling Information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75" y="152400"/>
            <a:ext cx="8645224" cy="48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/>
          <p:nvPr/>
        </p:nvSpPr>
        <p:spPr>
          <a:xfrm>
            <a:off x="368300" y="1589550"/>
            <a:ext cx="84639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Barbara Trainor: Manager, Products &amp; Services Readiness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Abi Collins: UX Analyst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Matthew McDaniel: </a:t>
            </a:r>
            <a:r>
              <a:rPr lang="en"/>
              <a:t>Communications</a:t>
            </a:r>
            <a:r>
              <a:rPr lang="en"/>
              <a:t> Coordinator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Samantha Becker: Executive Director, Creative &amp; Communication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Noel Thiesing: Executive Director, Engagements &amp; Consulting Services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>
                <a:highlight>
                  <a:srgbClr val="FFC000"/>
                </a:highlight>
              </a:rPr>
              <a:t>Introducting </a:t>
            </a:r>
            <a:r>
              <a:rPr lang="en" sz="2800">
                <a:highlight>
                  <a:srgbClr val="FFC000"/>
                </a:highlight>
              </a:rPr>
              <a:t>Your Catalog v.2</a:t>
            </a:r>
            <a:r>
              <a:rPr lang="en" sz="2800">
                <a:highlight>
                  <a:srgbClr val="FFC000"/>
                </a:highlight>
              </a:rPr>
              <a:t> Core Team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highlight>
                  <a:srgbClr val="FFC000"/>
                </a:highlight>
              </a:rPr>
              <a:t>Where We Started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42"/>
          <p:cNvPicPr preferRelativeResize="0"/>
          <p:nvPr/>
        </p:nvPicPr>
        <p:blipFill rotWithShape="1">
          <a:blip r:embed="rId3">
            <a:alphaModFix/>
          </a:blip>
          <a:srcRect b="0" l="8031" r="7609" t="0"/>
          <a:stretch/>
        </p:blipFill>
        <p:spPr>
          <a:xfrm>
            <a:off x="4237125" y="493750"/>
            <a:ext cx="4487027" cy="415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2"/>
          <p:cNvSpPr txBox="1"/>
          <p:nvPr/>
        </p:nvSpPr>
        <p:spPr>
          <a:xfrm>
            <a:off x="576825" y="2507675"/>
            <a:ext cx="2860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very impressive list of forms.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"/>
          <p:cNvSpPr txBox="1"/>
          <p:nvPr>
            <p:ph type="title"/>
          </p:nvPr>
        </p:nvSpPr>
        <p:spPr>
          <a:xfrm>
            <a:off x="374250" y="630575"/>
            <a:ext cx="8169600" cy="29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6000">
                <a:solidFill>
                  <a:srgbClr val="FFFFFF"/>
                </a:solidFill>
              </a:rPr>
              <a:t>A catalog is more than...</a:t>
            </a:r>
            <a:endParaRPr sz="60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A list of forms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An exhaustive list of activities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4"/>
          <p:cNvSpPr txBox="1"/>
          <p:nvPr>
            <p:ph type="title"/>
          </p:nvPr>
        </p:nvSpPr>
        <p:spPr>
          <a:xfrm>
            <a:off x="311700" y="54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 catalog allows you to:</a:t>
            </a:r>
            <a:endParaRPr sz="6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Find &amp; request IT services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Compare offerings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5"/>
          <p:cNvSpPr txBox="1"/>
          <p:nvPr>
            <p:ph type="title"/>
          </p:nvPr>
        </p:nvSpPr>
        <p:spPr>
          <a:xfrm>
            <a:off x="217425" y="15658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/>
              <a:t>The great migration</a:t>
            </a:r>
            <a:endParaRPr/>
          </a:p>
        </p:txBody>
      </p:sp>
      <p:sp>
        <p:nvSpPr>
          <p:cNvPr id="174" name="Google Shape;174;p45"/>
          <p:cNvSpPr txBox="1"/>
          <p:nvPr>
            <p:ph idx="1" type="subTitle"/>
          </p:nvPr>
        </p:nvSpPr>
        <p:spPr>
          <a:xfrm>
            <a:off x="4880225" y="16894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Select service names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Select service owners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Map the current forms to services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Create content (offerings, kbs, etc)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Writing, writing, and more writing</a:t>
            </a:r>
            <a:endParaRPr sz="1400"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Iterate early and often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